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3686" r:id="rId3"/>
    <p:sldId id="3687" r:id="rId4"/>
    <p:sldId id="3688" r:id="rId5"/>
    <p:sldId id="3689" r:id="rId6"/>
    <p:sldId id="3691" r:id="rId7"/>
    <p:sldId id="3690" r:id="rId8"/>
    <p:sldId id="3692" r:id="rId9"/>
    <p:sldId id="3693" r:id="rId10"/>
    <p:sldId id="3694" r:id="rId11"/>
    <p:sldId id="3695" r:id="rId12"/>
    <p:sldId id="3696" r:id="rId13"/>
    <p:sldId id="3697" r:id="rId14"/>
    <p:sldId id="3698" r:id="rId15"/>
    <p:sldId id="261" r:id="rId16"/>
    <p:sldId id="25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88132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9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970E-9C40-4237-B19A-5268CDA1133F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A09A-B87D-40CE-BB49-86A67BBEE4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74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A09A-B87D-40CE-BB49-86A67BBEE46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77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A09A-B87D-40CE-BB49-86A67BBEE46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86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A09A-B87D-40CE-BB49-86A67BBEE46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54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Togs </a:t>
            </a:r>
            <a:r>
              <a:rPr lang="en-GB" sz="1200" dirty="0" err="1"/>
              <a:t>fram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process </a:t>
            </a:r>
            <a:r>
              <a:rPr lang="en-GB" sz="1200" dirty="0" err="1"/>
              <a:t>av</a:t>
            </a:r>
            <a:r>
              <a:rPr lang="en-GB" sz="12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err="1"/>
              <a:t>Forsknings</a:t>
            </a:r>
            <a:r>
              <a:rPr lang="en-GB" sz="1200" dirty="0"/>
              <a:t>- och </a:t>
            </a:r>
            <a:r>
              <a:rPr lang="en-GB" sz="1200" dirty="0" err="1"/>
              <a:t>litteraturöversikt</a:t>
            </a:r>
            <a:r>
              <a:rPr lang="en-GB" sz="1200" dirty="0"/>
              <a:t> </a:t>
            </a:r>
            <a:r>
              <a:rPr lang="en-GB" sz="1200" dirty="0" err="1"/>
              <a:t>samt</a:t>
            </a:r>
            <a:r>
              <a:rPr lang="en-GB" sz="1200" dirty="0"/>
              <a:t> </a:t>
            </a:r>
            <a:r>
              <a:rPr lang="en-GB" sz="1200" dirty="0" err="1"/>
              <a:t>genomgång</a:t>
            </a:r>
            <a:r>
              <a:rPr lang="en-GB" sz="1200" dirty="0"/>
              <a:t> </a:t>
            </a:r>
            <a:r>
              <a:rPr lang="en-GB" sz="1200" dirty="0" err="1"/>
              <a:t>av</a:t>
            </a:r>
            <a:r>
              <a:rPr lang="en-GB" sz="1200" dirty="0"/>
              <a:t> </a:t>
            </a:r>
            <a:r>
              <a:rPr lang="en-GB" sz="1200" dirty="0" err="1"/>
              <a:t>regionernas</a:t>
            </a:r>
            <a:r>
              <a:rPr lang="en-GB" sz="1200" dirty="0"/>
              <a:t> web-</a:t>
            </a:r>
            <a:r>
              <a:rPr lang="en-GB" sz="1200" dirty="0" err="1"/>
              <a:t>sidor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</a:t>
            </a:r>
            <a:r>
              <a:rPr lang="en-GB" sz="1200" dirty="0" err="1"/>
              <a:t>sannafattads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förstudie</a:t>
            </a: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err="1"/>
              <a:t>Intervjuer</a:t>
            </a:r>
            <a:r>
              <a:rPr lang="en-GB" sz="1200" dirty="0"/>
              <a:t> med </a:t>
            </a:r>
            <a:r>
              <a:rPr lang="en-GB" sz="1200" dirty="0" err="1"/>
              <a:t>respresentanter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</a:t>
            </a:r>
            <a:r>
              <a:rPr lang="en-GB" sz="1200" dirty="0" err="1"/>
              <a:t>arbetar</a:t>
            </a:r>
            <a:r>
              <a:rPr lang="en-GB" sz="1200" dirty="0"/>
              <a:t> med </a:t>
            </a:r>
            <a:r>
              <a:rPr lang="en-GB" sz="1200" dirty="0" err="1"/>
              <a:t>lokalplanering</a:t>
            </a:r>
            <a:r>
              <a:rPr lang="en-GB" sz="1200" dirty="0"/>
              <a:t> </a:t>
            </a:r>
            <a:r>
              <a:rPr lang="en-GB" sz="1200" dirty="0" err="1"/>
              <a:t>från</a:t>
            </a:r>
            <a:r>
              <a:rPr lang="en-GB" sz="1200" dirty="0"/>
              <a:t> </a:t>
            </a:r>
            <a:r>
              <a:rPr lang="en-GB" sz="1200" dirty="0" err="1"/>
              <a:t>olika</a:t>
            </a:r>
            <a:r>
              <a:rPr lang="en-GB" sz="1200" dirty="0"/>
              <a:t> </a:t>
            </a:r>
            <a:r>
              <a:rPr lang="en-GB" sz="1200" dirty="0" err="1"/>
              <a:t>regioner</a:t>
            </a: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err="1"/>
              <a:t>Workshopar</a:t>
            </a:r>
            <a:r>
              <a:rPr lang="en-GB" sz="1200" dirty="0"/>
              <a:t> med </a:t>
            </a:r>
            <a:r>
              <a:rPr lang="en-GB" sz="1200" dirty="0" err="1"/>
              <a:t>representanter</a:t>
            </a:r>
            <a:r>
              <a:rPr lang="en-GB" sz="1200" dirty="0"/>
              <a:t> </a:t>
            </a:r>
            <a:r>
              <a:rPr lang="en-GB" sz="1200" dirty="0" err="1"/>
              <a:t>från</a:t>
            </a:r>
            <a:r>
              <a:rPr lang="en-GB" sz="1200" dirty="0"/>
              <a:t> </a:t>
            </a:r>
            <a:r>
              <a:rPr lang="en-GB" sz="1200" dirty="0" err="1"/>
              <a:t>regioner</a:t>
            </a:r>
            <a:r>
              <a:rPr lang="en-GB" sz="1200" dirty="0"/>
              <a:t> och </a:t>
            </a:r>
            <a:r>
              <a:rPr lang="en-GB" sz="1200" dirty="0" err="1"/>
              <a:t>vårdgivare</a:t>
            </a: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err="1"/>
              <a:t>Studiebesök</a:t>
            </a:r>
            <a:r>
              <a:rPr lang="en-GB" sz="1200" dirty="0"/>
              <a:t> </a:t>
            </a:r>
            <a:r>
              <a:rPr lang="en-GB" sz="1200" dirty="0" err="1"/>
              <a:t>på</a:t>
            </a:r>
            <a:r>
              <a:rPr lang="en-GB" sz="1200" dirty="0"/>
              <a:t> </a:t>
            </a:r>
            <a:r>
              <a:rPr lang="en-GB" sz="1200" dirty="0" err="1"/>
              <a:t>nyligen</a:t>
            </a:r>
            <a:r>
              <a:rPr lang="en-GB" sz="1200" dirty="0"/>
              <a:t> om- </a:t>
            </a:r>
            <a:r>
              <a:rPr lang="en-GB" sz="1200" dirty="0" err="1"/>
              <a:t>eller</a:t>
            </a:r>
            <a:r>
              <a:rPr lang="en-GB" sz="1200" dirty="0"/>
              <a:t> </a:t>
            </a:r>
            <a:r>
              <a:rPr lang="en-GB" sz="1200" dirty="0" err="1"/>
              <a:t>nybyggda</a:t>
            </a:r>
            <a:r>
              <a:rPr lang="en-GB" sz="1200" dirty="0"/>
              <a:t> </a:t>
            </a:r>
            <a:r>
              <a:rPr lang="en-GB" sz="1200" dirty="0" err="1"/>
              <a:t>vårdcentraler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weco Sans" panose="00000500000000000000" pitchFamily="2" charset="0"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weco Sans" panose="00000500000000000000" pitchFamily="2" charset="0"/>
              <a:buNone/>
              <a:tabLst/>
              <a:defRPr/>
            </a:pPr>
            <a:r>
              <a:rPr lang="sv-SE" dirty="0"/>
              <a:t>Den breda förankringen i landet har gjort det tydligt att variationsrikedomen på vårdcentraler är stor i landet beroende på bland annat regionalt uppdrag, demografi, geografisk placering, avstånd till sjukhus, arbetssätt med mera.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weco Sans" panose="00000500000000000000" pitchFamily="2" charset="0"/>
              <a:buNone/>
              <a:tabLst/>
              <a:defRPr/>
            </a:pPr>
            <a:r>
              <a:rPr lang="sv-SE" dirty="0"/>
              <a:t>Därför är detta ett kunskapsunderlag för planeringsprocesser där olika slutresultat och anpassningar inom projekten är möjliga.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A09A-B87D-40CE-BB49-86A67BBEE46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73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 nyckeltal och beräkningar: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sv-SE" sz="1200" dirty="0"/>
              <a:t>Det finns som regioner jobbar med nyckeltal och nyttjandegrad på olika sätt och det finns en efterfrågan efter generella dimensioneringsmått – och nationell styrning.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sv-SE" sz="1200" dirty="0"/>
              <a:t>Erfarenheter visar dock att det är svårt att definiera allmänna nyckeltal för dimensionering av vårdcentraler utifrån t. ex. antal besök eller antal anställda. 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sv-SE" sz="1200" dirty="0"/>
              <a:t>Konceptprogrammet svarar på denna efterfrågan genom att ge vägledning i: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v-SE" sz="1200" dirty="0"/>
              <a:t>vad som behövs utredas när man dimensionerar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v-SE" sz="1200" dirty="0"/>
              <a:t>hur nyckeltal kan tas fram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A09A-B87D-40CE-BB49-86A67BBEE46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03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A09A-B87D-40CE-BB49-86A67BBEE46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86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ACCEAE-17E3-AB4B-BFBA-3B69A5C6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45" y="2444699"/>
            <a:ext cx="7963309" cy="19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9A38FF5-5951-934E-BA5A-C4F73547C5BA}"/>
              </a:ext>
            </a:extLst>
          </p:cNvPr>
          <p:cNvSpPr/>
          <p:nvPr userDrawn="1"/>
        </p:nvSpPr>
        <p:spPr>
          <a:xfrm>
            <a:off x="0" y="0"/>
            <a:ext cx="12192000" cy="6105236"/>
          </a:xfrm>
          <a:prstGeom prst="rect">
            <a:avLst/>
          </a:prstGeom>
          <a:gradFill flip="none" rotWithShape="1">
            <a:gsLst>
              <a:gs pos="0">
                <a:srgbClr val="666666">
                  <a:shade val="30000"/>
                  <a:satMod val="115000"/>
                </a:srgbClr>
              </a:gs>
              <a:gs pos="50000">
                <a:srgbClr val="666666">
                  <a:shade val="67500"/>
                  <a:satMod val="115000"/>
                </a:srgbClr>
              </a:gs>
              <a:gs pos="100000">
                <a:srgbClr val="666666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CBB260-6B16-A84D-91E4-C20EDE05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65BE0B8F-0745-D545-90EF-D4FB0970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2131"/>
            <a:ext cx="10515600" cy="3171063"/>
          </a:xfrm>
        </p:spPr>
        <p:txBody>
          <a:bodyPr anchor="t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854A8C4-E827-9848-A06C-27783C0E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 useBgFill="1">
        <p:nvSpPr>
          <p:cNvPr id="6" name="Platshållare för bild 12">
            <a:extLst>
              <a:ext uri="{FF2B5EF4-FFF2-40B4-BE49-F238E27FC236}">
                <a16:creationId xmlns:a16="http://schemas.microsoft.com/office/drawing/2014/main" id="{01D085B4-F27A-434F-9BD9-E45FB78DEB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463" y="0"/>
            <a:ext cx="12209463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Platshållare för bild 10">
            <a:extLst>
              <a:ext uri="{FF2B5EF4-FFF2-40B4-BE49-F238E27FC236}">
                <a16:creationId xmlns:a16="http://schemas.microsoft.com/office/drawing/2014/main" id="{732748C3-5401-BB4B-B374-7382144E9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413" y="0"/>
            <a:ext cx="12192000" cy="612370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2A7EC3-CB18-4645-B565-CFD51137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rubrik 1">
            <a:extLst>
              <a:ext uri="{FF2B5EF4-FFF2-40B4-BE49-F238E27FC236}">
                <a16:creationId xmlns:a16="http://schemas.microsoft.com/office/drawing/2014/main" id="{DDD91AAE-BFB9-894B-B237-DDED748D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" y="4687093"/>
            <a:ext cx="12183173" cy="1429024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05B494C0-6ECC-1846-9777-41FAD2DE84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6187" y="5940684"/>
            <a:ext cx="3001241" cy="175433"/>
          </a:xfrm>
        </p:spPr>
        <p:txBody>
          <a:bodyPr tIns="46800" rIns="54000" anchor="ctr" anchorCtr="0">
            <a:noAutofit/>
          </a:bodyPr>
          <a:lstStyle>
            <a:lvl1pPr marL="0" indent="0" algn="r">
              <a:buFontTx/>
              <a:buNone/>
              <a:defRPr sz="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dirty="0"/>
              <a:t>BILDTEXT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tshållare för bild 24">
            <a:extLst>
              <a:ext uri="{FF2B5EF4-FFF2-40B4-BE49-F238E27FC236}">
                <a16:creationId xmlns:a16="http://schemas.microsoft.com/office/drawing/2014/main" id="{AEAFEA77-F320-5645-9A41-A68A68687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9261" y="2106728"/>
            <a:ext cx="2600325" cy="26003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Platshållare för bild 24">
            <a:extLst>
              <a:ext uri="{FF2B5EF4-FFF2-40B4-BE49-F238E27FC236}">
                <a16:creationId xmlns:a16="http://schemas.microsoft.com/office/drawing/2014/main" id="{AE09D15A-0BEC-5E49-A35A-5EBB25EA23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5837" y="2106728"/>
            <a:ext cx="2600325" cy="26003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bild 24">
            <a:extLst>
              <a:ext uri="{FF2B5EF4-FFF2-40B4-BE49-F238E27FC236}">
                <a16:creationId xmlns:a16="http://schemas.microsoft.com/office/drawing/2014/main" id="{300F431F-CE0C-764F-8B3F-F12F9307B2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0185" y="2105176"/>
            <a:ext cx="2600325" cy="26003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3E7369-9ABD-2847-B3B6-5E1C00D7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9E1859B-7FA2-A641-BA8C-2C73133B71A2}"/>
              </a:ext>
            </a:extLst>
          </p:cNvPr>
          <p:cNvSpPr/>
          <p:nvPr userDrawn="1"/>
        </p:nvSpPr>
        <p:spPr>
          <a:xfrm>
            <a:off x="0" y="0"/>
            <a:ext cx="12192000" cy="12409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78E0C9B5-EC7F-0B4F-B21C-D002CB9D75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4271" y="4730559"/>
            <a:ext cx="3030303" cy="747713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8" name="Platshållare för text 32">
            <a:extLst>
              <a:ext uri="{FF2B5EF4-FFF2-40B4-BE49-F238E27FC236}">
                <a16:creationId xmlns:a16="http://schemas.microsoft.com/office/drawing/2014/main" id="{4B544B82-AA9A-7F44-9AF6-600DEEB6E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3256" y="4730559"/>
            <a:ext cx="3030303" cy="747713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9" name="Platshållare för text 32">
            <a:extLst>
              <a:ext uri="{FF2B5EF4-FFF2-40B4-BE49-F238E27FC236}">
                <a16:creationId xmlns:a16="http://schemas.microsoft.com/office/drawing/2014/main" id="{3BC82273-CBB6-B04E-92E8-8D8F2F526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5197" y="4730559"/>
            <a:ext cx="3030303" cy="747713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0" name="Rubrik 39">
            <a:extLst>
              <a:ext uri="{FF2B5EF4-FFF2-40B4-BE49-F238E27FC236}">
                <a16:creationId xmlns:a16="http://schemas.microsoft.com/office/drawing/2014/main" id="{4298B2EA-FAEA-E14F-BAA8-3D8DFFA2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7" y="0"/>
            <a:ext cx="11482644" cy="1227098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tshållare för bild 24">
            <a:extLst>
              <a:ext uri="{FF2B5EF4-FFF2-40B4-BE49-F238E27FC236}">
                <a16:creationId xmlns:a16="http://schemas.microsoft.com/office/drawing/2014/main" id="{AEAFEA77-F320-5645-9A41-A68A68687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648327" cy="6851838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3E7369-9ABD-2847-B3B6-5E1C00D7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9E1859B-7FA2-A641-BA8C-2C73133B71A2}"/>
              </a:ext>
            </a:extLst>
          </p:cNvPr>
          <p:cNvSpPr/>
          <p:nvPr userDrawn="1"/>
        </p:nvSpPr>
        <p:spPr>
          <a:xfrm>
            <a:off x="0" y="0"/>
            <a:ext cx="12192000" cy="12409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latshållare för text 32">
            <a:extLst>
              <a:ext uri="{FF2B5EF4-FFF2-40B4-BE49-F238E27FC236}">
                <a16:creationId xmlns:a16="http://schemas.microsoft.com/office/drawing/2014/main" id="{EBBED0E8-1577-AC4A-A6B4-0B2DF7997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2727" y="1570326"/>
            <a:ext cx="6017003" cy="4544148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b="1" i="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sv-SE" dirty="0"/>
          </a:p>
        </p:txBody>
      </p:sp>
      <p:sp>
        <p:nvSpPr>
          <p:cNvPr id="29" name="Rubrik 39">
            <a:extLst>
              <a:ext uri="{FF2B5EF4-FFF2-40B4-BE49-F238E27FC236}">
                <a16:creationId xmlns:a16="http://schemas.microsoft.com/office/drawing/2014/main" id="{20386A6F-30B8-404B-8F02-0CCA0E28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7" y="0"/>
            <a:ext cx="11482644" cy="1227098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tshållare för bild 24">
            <a:extLst>
              <a:ext uri="{FF2B5EF4-FFF2-40B4-BE49-F238E27FC236}">
                <a16:creationId xmlns:a16="http://schemas.microsoft.com/office/drawing/2014/main" id="{AEAFEA77-F320-5645-9A41-A68A68687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227098"/>
            <a:ext cx="12192000" cy="4915084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3E7369-9ABD-2847-B3B6-5E1C00D7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9E1859B-7FA2-A641-BA8C-2C73133B71A2}"/>
              </a:ext>
            </a:extLst>
          </p:cNvPr>
          <p:cNvSpPr/>
          <p:nvPr userDrawn="1"/>
        </p:nvSpPr>
        <p:spPr>
          <a:xfrm>
            <a:off x="0" y="0"/>
            <a:ext cx="12192000" cy="12409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ubrik 39">
            <a:extLst>
              <a:ext uri="{FF2B5EF4-FFF2-40B4-BE49-F238E27FC236}">
                <a16:creationId xmlns:a16="http://schemas.microsoft.com/office/drawing/2014/main" id="{20386A6F-30B8-404B-8F02-0CCA0E28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7" y="0"/>
            <a:ext cx="11482644" cy="1227098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3E7369-9ABD-2847-B3B6-5E1C00D7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9E1859B-7FA2-A641-BA8C-2C73133B71A2}"/>
              </a:ext>
            </a:extLst>
          </p:cNvPr>
          <p:cNvSpPr/>
          <p:nvPr userDrawn="1"/>
        </p:nvSpPr>
        <p:spPr>
          <a:xfrm>
            <a:off x="0" y="0"/>
            <a:ext cx="12192000" cy="12409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latshållare för text 32">
            <a:extLst>
              <a:ext uri="{FF2B5EF4-FFF2-40B4-BE49-F238E27FC236}">
                <a16:creationId xmlns:a16="http://schemas.microsoft.com/office/drawing/2014/main" id="{EBBED0E8-1577-AC4A-A6B4-0B2DF79976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927" y="1585707"/>
            <a:ext cx="11324650" cy="4544148"/>
          </a:xfrm>
        </p:spPr>
        <p:txBody>
          <a:bodyPr>
            <a:normAutofit/>
          </a:bodyPr>
          <a:lstStyle>
            <a:lvl1pPr marL="312738" indent="-304800" algn="l">
              <a:buFont typeface="Arial" panose="020B0604020202020204" pitchFamily="34" charset="0"/>
              <a:buChar char="•"/>
              <a:tabLst/>
              <a:defRPr sz="28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b="1" i="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sv-SE" dirty="0"/>
          </a:p>
        </p:txBody>
      </p:sp>
      <p:sp>
        <p:nvSpPr>
          <p:cNvPr id="9" name="Rubrik 39">
            <a:extLst>
              <a:ext uri="{FF2B5EF4-FFF2-40B4-BE49-F238E27FC236}">
                <a16:creationId xmlns:a16="http://schemas.microsoft.com/office/drawing/2014/main" id="{DDF4DBE3-103C-9742-BA4D-20252203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77" y="0"/>
            <a:ext cx="11482644" cy="1227098"/>
          </a:xfr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rubrik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tshållare för bild 24">
            <a:extLst>
              <a:ext uri="{FF2B5EF4-FFF2-40B4-BE49-F238E27FC236}">
                <a16:creationId xmlns:a16="http://schemas.microsoft.com/office/drawing/2014/main" id="{CE9B1E68-9963-EA4E-AD76-AD836049EC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8097" y="2193840"/>
            <a:ext cx="1725599" cy="1725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2" name="Platshållare för bild 24">
            <a:extLst>
              <a:ext uri="{FF2B5EF4-FFF2-40B4-BE49-F238E27FC236}">
                <a16:creationId xmlns:a16="http://schemas.microsoft.com/office/drawing/2014/main" id="{88DC2EE8-E885-C941-B438-1140D0452C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79547" y="2211197"/>
            <a:ext cx="1725599" cy="1725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3" name="Platshållare för bild 24">
            <a:extLst>
              <a:ext uri="{FF2B5EF4-FFF2-40B4-BE49-F238E27FC236}">
                <a16:creationId xmlns:a16="http://schemas.microsoft.com/office/drawing/2014/main" id="{A0B96043-9564-324A-9D0A-4B4B310E7F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0997" y="2211197"/>
            <a:ext cx="1725599" cy="1725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4" name="Platshållare för bild 24">
            <a:extLst>
              <a:ext uri="{FF2B5EF4-FFF2-40B4-BE49-F238E27FC236}">
                <a16:creationId xmlns:a16="http://schemas.microsoft.com/office/drawing/2014/main" id="{E9960B60-2741-7846-A92A-A2CADC6333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42447" y="2211197"/>
            <a:ext cx="1725599" cy="1725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09B0042-DAD5-9242-9AE1-7A643FD73F1E}"/>
              </a:ext>
            </a:extLst>
          </p:cNvPr>
          <p:cNvSpPr/>
          <p:nvPr userDrawn="1"/>
        </p:nvSpPr>
        <p:spPr>
          <a:xfrm>
            <a:off x="3813" y="0"/>
            <a:ext cx="3657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latshållare för bild 24">
            <a:extLst>
              <a:ext uri="{FF2B5EF4-FFF2-40B4-BE49-F238E27FC236}">
                <a16:creationId xmlns:a16="http://schemas.microsoft.com/office/drawing/2014/main" id="{07476E03-57CF-4842-BBB2-4F69D873DB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602" y="1773833"/>
            <a:ext cx="2600325" cy="26003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2E85B4D-0C57-294E-B29A-0C18FF11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  <p:sp>
        <p:nvSpPr>
          <p:cNvPr id="35" name="Platshållare för text 32">
            <a:extLst>
              <a:ext uri="{FF2B5EF4-FFF2-40B4-BE49-F238E27FC236}">
                <a16:creationId xmlns:a16="http://schemas.microsoft.com/office/drawing/2014/main" id="{7B3EF166-A152-434E-B374-DF8DA183EE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52125" y="4138913"/>
            <a:ext cx="1917541" cy="120894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6" name="Platshållare för text 32">
            <a:extLst>
              <a:ext uri="{FF2B5EF4-FFF2-40B4-BE49-F238E27FC236}">
                <a16:creationId xmlns:a16="http://schemas.microsoft.com/office/drawing/2014/main" id="{65DE8D41-75FD-A74E-BEF7-6D90FF6F09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3575" y="4138911"/>
            <a:ext cx="1917541" cy="120894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7" name="Platshållare för text 32">
            <a:extLst>
              <a:ext uri="{FF2B5EF4-FFF2-40B4-BE49-F238E27FC236}">
                <a16:creationId xmlns:a16="http://schemas.microsoft.com/office/drawing/2014/main" id="{6393FBA6-5F42-614C-A959-C4043A87E3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15025" y="4138912"/>
            <a:ext cx="1917541" cy="120894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8" name="Platshållare för text 32">
            <a:extLst>
              <a:ext uri="{FF2B5EF4-FFF2-40B4-BE49-F238E27FC236}">
                <a16:creationId xmlns:a16="http://schemas.microsoft.com/office/drawing/2014/main" id="{AFE24C89-1395-E843-ABCC-319E2670BF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46475" y="4138912"/>
            <a:ext cx="1917541" cy="120894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2" name="Rubrik 39">
            <a:extLst>
              <a:ext uri="{FF2B5EF4-FFF2-40B4-BE49-F238E27FC236}">
                <a16:creationId xmlns:a16="http://schemas.microsoft.com/office/drawing/2014/main" id="{321CAA75-8893-F14E-B6EF-96E891AFA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475" y="4467098"/>
            <a:ext cx="2992581" cy="1227098"/>
          </a:xfrm>
        </p:spPr>
        <p:txBody>
          <a:bodyPr anchor="t">
            <a:normAutofit/>
          </a:bodyPr>
          <a:lstStyle>
            <a:lvl1pPr algn="ctr"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299339"/>
            <a:ext cx="1690671" cy="4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0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4975DF6-A226-C64C-9B2F-C4A0B888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C0CA50-01B9-EC43-B9A9-3C286D42B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08DFAA-50AA-EF4F-A542-69E841CBC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069D-B434-0B4B-8DB7-39A82312A89C}" type="datetimeFigureOut">
              <a:rPr lang="sv-SE" smtClean="0"/>
              <a:t>2023-03-03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90B794-F6CC-6C4B-946A-61A72EA21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119988-6DB3-CF4E-AF75-1FEE10324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6528-BB30-2443-97CE-ED2511DC76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6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6" r:id="rId3"/>
    <p:sldLayoutId id="2147483652" r:id="rId4"/>
    <p:sldLayoutId id="2147483654" r:id="rId5"/>
    <p:sldLayoutId id="2147483657" r:id="rId6"/>
    <p:sldLayoutId id="2147483659" r:id="rId7"/>
    <p:sldLayoutId id="2147483658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tsforum.se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10E567F2-B49E-4D20-BF94-30CE52D87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67" b="22426"/>
          <a:stretch/>
        </p:blipFill>
        <p:spPr>
          <a:xfrm>
            <a:off x="2700462" y="0"/>
            <a:ext cx="6567273" cy="578802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-4414" y="4687094"/>
            <a:ext cx="12183173" cy="1429024"/>
          </a:xfrm>
          <a:solidFill>
            <a:schemeClr val="tx1"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600" dirty="0"/>
              <a:t>PTS </a:t>
            </a:r>
            <a:r>
              <a:rPr lang="en-GB" sz="3600" dirty="0" err="1"/>
              <a:t>Konceptprogram</a:t>
            </a:r>
            <a:r>
              <a:rPr lang="en-GB" sz="3600" dirty="0"/>
              <a:t> </a:t>
            </a:r>
            <a:r>
              <a:rPr lang="en-GB" sz="3600" dirty="0" err="1"/>
              <a:t>primärvård</a:t>
            </a:r>
            <a:r>
              <a:rPr lang="en-GB" sz="3600" dirty="0"/>
              <a:t>-med </a:t>
            </a:r>
            <a:r>
              <a:rPr lang="en-GB" sz="3600" dirty="0" err="1"/>
              <a:t>fokus</a:t>
            </a:r>
            <a:r>
              <a:rPr lang="en-GB" sz="3600" dirty="0"/>
              <a:t> </a:t>
            </a:r>
            <a:r>
              <a:rPr lang="en-GB" sz="3600" dirty="0" err="1"/>
              <a:t>på</a:t>
            </a:r>
            <a:r>
              <a:rPr lang="en-GB" sz="3600" dirty="0"/>
              <a:t> </a:t>
            </a:r>
            <a:r>
              <a:rPr lang="en-GB" sz="3600" dirty="0" err="1"/>
              <a:t>vårdcentraler</a:t>
            </a:r>
            <a:br>
              <a:rPr lang="en-GB" sz="3600" dirty="0"/>
            </a:br>
            <a:r>
              <a:rPr lang="en-GB" sz="3600" dirty="0"/>
              <a:t>-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introduktion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FE596D7-95FF-41B2-9F5A-A2E6FB0675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50" y="6219918"/>
            <a:ext cx="3026626" cy="5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9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A914F22-9E3E-4BC4-8333-93116B8AE4C6}"/>
              </a:ext>
            </a:extLst>
          </p:cNvPr>
          <p:cNvSpPr txBox="1">
            <a:spLocks/>
          </p:cNvSpPr>
          <p:nvPr/>
        </p:nvSpPr>
        <p:spPr>
          <a:xfrm>
            <a:off x="764960" y="341248"/>
            <a:ext cx="9384308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b="1" dirty="0">
                <a:solidFill>
                  <a:srgbClr val="92D050"/>
                </a:solidFill>
              </a:rPr>
              <a:t>Smakprov! </a:t>
            </a:r>
          </a:p>
          <a:p>
            <a:br>
              <a:rPr lang="sv-SE" sz="4000" dirty="0">
                <a:solidFill>
                  <a:srgbClr val="92D050"/>
                </a:solidFill>
              </a:rPr>
            </a:br>
            <a:r>
              <a:rPr lang="sv-SE" sz="4000" b="1" dirty="0"/>
              <a:t>Kapitel 5: Koncept</a:t>
            </a:r>
            <a:br>
              <a:rPr lang="sv-SE" sz="4000" dirty="0"/>
            </a:br>
            <a:endParaRPr lang="sv-SE" sz="3000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61FA492-C5B5-4848-8165-BEEAEAAE8D2A}"/>
              </a:ext>
            </a:extLst>
          </p:cNvPr>
          <p:cNvSpPr txBox="1">
            <a:spLocks/>
          </p:cNvSpPr>
          <p:nvPr/>
        </p:nvSpPr>
        <p:spPr>
          <a:xfrm>
            <a:off x="764960" y="1754559"/>
            <a:ext cx="10515600" cy="38306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/>
              <a:t>Här illustreras </a:t>
            </a:r>
            <a:r>
              <a:rPr lang="sv-SE" sz="2400" b="1" dirty="0"/>
              <a:t>schematiska koncept att utgå från i planeringen av</a:t>
            </a:r>
            <a:r>
              <a:rPr lang="sv-SE" sz="2400" dirty="0"/>
              <a:t>: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flöden inom en vårdcentral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entréer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rum för det fysiska </a:t>
            </a:r>
            <a:r>
              <a:rPr lang="sv-SE" sz="2400" dirty="0" err="1"/>
              <a:t>vårdmötet</a:t>
            </a:r>
            <a:r>
              <a:rPr lang="sv-SE" sz="2400" dirty="0"/>
              <a:t> 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rum för administrativt arbete utanför det fysiska </a:t>
            </a:r>
            <a:r>
              <a:rPr lang="sv-SE" sz="2400" dirty="0" err="1"/>
              <a:t>vårdmötet</a:t>
            </a:r>
            <a:endParaRPr lang="sv-SE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dirty="0"/>
              <a:t>Koncepten baserar sig på resultatet av de workshoppar som </a:t>
            </a:r>
            <a:br>
              <a:rPr lang="sv-SE" sz="2400" dirty="0"/>
            </a:br>
            <a:r>
              <a:rPr lang="sv-SE" sz="2400" dirty="0"/>
              <a:t>genomförts i arbetet med konceptprogrammet.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744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4AF8725-860A-4138-8D1B-B003AAE94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54" y="1353587"/>
            <a:ext cx="7068055" cy="5352013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6A914F22-9E3E-4BC4-8333-93116B8AE4C6}"/>
              </a:ext>
            </a:extLst>
          </p:cNvPr>
          <p:cNvSpPr txBox="1">
            <a:spLocks/>
          </p:cNvSpPr>
          <p:nvPr/>
        </p:nvSpPr>
        <p:spPr>
          <a:xfrm>
            <a:off x="764960" y="341248"/>
            <a:ext cx="9384308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b="1" dirty="0">
                <a:solidFill>
                  <a:srgbClr val="92D050"/>
                </a:solidFill>
              </a:rPr>
              <a:t>Smakprov! </a:t>
            </a:r>
          </a:p>
          <a:p>
            <a:br>
              <a:rPr lang="sv-SE" sz="4000" dirty="0">
                <a:solidFill>
                  <a:srgbClr val="92D050"/>
                </a:solidFill>
              </a:rPr>
            </a:br>
            <a:r>
              <a:rPr lang="sv-SE" sz="4000" dirty="0"/>
              <a:t>Kapitel 5: Koncept- Flöden och entréer</a:t>
            </a:r>
            <a:br>
              <a:rPr lang="sv-SE" sz="4000" dirty="0"/>
            </a:br>
            <a:endParaRPr lang="sv-SE" sz="3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BF59120-3710-41C7-B006-1F7A426C98E6}"/>
              </a:ext>
            </a:extLst>
          </p:cNvPr>
          <p:cNvSpPr txBox="1"/>
          <p:nvPr/>
        </p:nvSpPr>
        <p:spPr>
          <a:xfrm>
            <a:off x="764960" y="5039424"/>
            <a:ext cx="352971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Flödesschema över samband mellan funktioner, zonindelning och separerade entréer</a:t>
            </a:r>
          </a:p>
        </p:txBody>
      </p:sp>
    </p:spTree>
    <p:extLst>
      <p:ext uri="{BB962C8B-B14F-4D97-AF65-F5344CB8AC3E}">
        <p14:creationId xmlns:p14="http://schemas.microsoft.com/office/powerpoint/2010/main" val="48660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A914F22-9E3E-4BC4-8333-93116B8AE4C6}"/>
              </a:ext>
            </a:extLst>
          </p:cNvPr>
          <p:cNvSpPr txBox="1">
            <a:spLocks/>
          </p:cNvSpPr>
          <p:nvPr/>
        </p:nvSpPr>
        <p:spPr>
          <a:xfrm>
            <a:off x="764960" y="341248"/>
            <a:ext cx="9384308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b="1" dirty="0">
                <a:solidFill>
                  <a:srgbClr val="92D050"/>
                </a:solidFill>
              </a:rPr>
              <a:t>Smakprov! </a:t>
            </a:r>
          </a:p>
          <a:p>
            <a:br>
              <a:rPr lang="sv-SE" sz="4000" dirty="0">
                <a:solidFill>
                  <a:srgbClr val="92D050"/>
                </a:solidFill>
              </a:rPr>
            </a:br>
            <a:r>
              <a:rPr lang="sv-SE" sz="4000" b="1" dirty="0"/>
              <a:t>Kapitel 5: Koncept- Generella rum</a:t>
            </a:r>
            <a:br>
              <a:rPr lang="sv-SE" sz="4000" b="1" dirty="0"/>
            </a:br>
            <a:endParaRPr lang="sv-SE" sz="3000" b="1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BF59120-3710-41C7-B006-1F7A426C98E6}"/>
              </a:ext>
            </a:extLst>
          </p:cNvPr>
          <p:cNvSpPr txBox="1"/>
          <p:nvPr/>
        </p:nvSpPr>
        <p:spPr>
          <a:xfrm>
            <a:off x="417600" y="1681989"/>
            <a:ext cx="3529711" cy="3934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Koncept för hur samma rum som används som mottagningsrum  enkelt ska kunna ställas om till samtals- eller grupprum. Alternativt till administrationsrum vid omorganisering eller flytt av zon- eller verksamhetsgränser.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64067B-4D94-4E45-86E1-C9AEEC2D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367" y="1684627"/>
            <a:ext cx="8105775" cy="372427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C84BB12-4294-4007-9F01-6316D9A64058}"/>
              </a:ext>
            </a:extLst>
          </p:cNvPr>
          <p:cNvSpPr txBox="1"/>
          <p:nvPr/>
        </p:nvSpPr>
        <p:spPr>
          <a:xfrm>
            <a:off x="5280326" y="5290149"/>
            <a:ext cx="6097464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 att rum ska kunna nyttjas till stadigvarande administrativa arbetsplatser behöver de av arbetsmiljöskäl vara placerade i fasad med tillgång till dagsljus.</a:t>
            </a:r>
            <a:endParaRPr lang="sv-S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2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51C333C-37E1-48B4-ADC5-98E0CF2D1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927" y="1585706"/>
            <a:ext cx="11324650" cy="475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u="sng" dirty="0"/>
              <a:t>Förutom det som nämnts i denna presentation finns där: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Inspiration från nyligen byggda och ombyggda </a:t>
            </a:r>
          </a:p>
          <a:p>
            <a:pPr marL="0" indent="0">
              <a:buNone/>
            </a:pPr>
            <a:r>
              <a:rPr lang="sv-SE" dirty="0"/>
              <a:t>vårdcentraler - lösningar att inspireras av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Texter om arbetsmiljö och hälsofrämjande vårdmiljö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Kommentarer till omställningen till Nära vård - hur det kan inkluderas i planering av vårdcentraler</a:t>
            </a:r>
          </a:p>
          <a:p>
            <a:pPr marL="7938" indent="0" algn="r">
              <a:buNone/>
            </a:pPr>
            <a:r>
              <a:rPr lang="sv-SE" b="0" dirty="0"/>
              <a:t>Mer på nästa sida…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41314B2-677B-42CF-8895-A5D8F1C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Läs konceptprogrammet</a:t>
            </a: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0F00C59C-8ECB-4D7A-868D-F5833BA6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465" y="223804"/>
            <a:ext cx="1075112" cy="1611390"/>
          </a:xfrm>
          <a:prstGeom prst="rect">
            <a:avLst/>
          </a:prstGeom>
          <a:solidFill>
            <a:srgbClr val="FFFFFF">
              <a:shade val="85000"/>
              <a:alpha val="50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63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51C333C-37E1-48B4-ADC5-98E0CF2D1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dirty="0"/>
              <a:t>Det beskriver u</a:t>
            </a:r>
            <a:r>
              <a:rPr lang="sv-SE" sz="2800" dirty="0"/>
              <a:t>tmaningar och utveckling som påverkar planeringen av vårdcentraler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dirty="0"/>
              <a:t>Det tar upp f</a:t>
            </a:r>
            <a:r>
              <a:rPr lang="sv-SE" sz="2800" dirty="0"/>
              <a:t>ler utformningskoncept som främjar lokaler för </a:t>
            </a:r>
            <a:br>
              <a:rPr lang="sv-SE" sz="2800" dirty="0"/>
            </a:br>
            <a:r>
              <a:rPr lang="sv-SE" sz="2800" dirty="0"/>
              <a:t>bland annat: </a:t>
            </a:r>
          </a:p>
          <a:p>
            <a:pPr marL="457200" indent="-457200"/>
            <a:r>
              <a:rPr lang="sv-SE" dirty="0"/>
              <a:t>d</a:t>
            </a:r>
            <a:r>
              <a:rPr lang="sv-SE" sz="2800" dirty="0"/>
              <a:t>elning av funktioner mellan verksamheter</a:t>
            </a:r>
          </a:p>
          <a:p>
            <a:pPr marL="457200" indent="-457200"/>
            <a:r>
              <a:rPr lang="sv-SE" sz="2800" dirty="0"/>
              <a:t>avskilt infektionsflöde</a:t>
            </a:r>
          </a:p>
          <a:p>
            <a:pPr marL="457200" indent="-457200"/>
            <a:r>
              <a:rPr lang="sv-SE" sz="2800" dirty="0"/>
              <a:t>generella strukturer</a:t>
            </a:r>
          </a:p>
          <a:p>
            <a:pPr marL="457200" indent="-457200"/>
            <a:r>
              <a:rPr lang="sv-SE" sz="2800" dirty="0"/>
              <a:t>zonindelning</a:t>
            </a:r>
          </a:p>
          <a:p>
            <a:pPr marL="7938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41314B2-677B-42CF-8895-A5D8F1C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Läs konceptprogrammet</a:t>
            </a: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0F00C59C-8ECB-4D7A-868D-F5833BA6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465" y="223804"/>
            <a:ext cx="1075112" cy="1611390"/>
          </a:xfrm>
          <a:prstGeom prst="rect">
            <a:avLst/>
          </a:prstGeom>
          <a:solidFill>
            <a:srgbClr val="FFFFFF">
              <a:shade val="85000"/>
              <a:alpha val="50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335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www.ptsforum.se/</a:t>
            </a:r>
            <a:r>
              <a:rPr lang="sv-SE" dirty="0"/>
              <a:t> forskning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Konceptprogrammet finns här: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EEFDC9-2C88-483C-A061-FAEC68CF9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5"/>
          <a:stretch/>
        </p:blipFill>
        <p:spPr>
          <a:xfrm>
            <a:off x="354677" y="2394248"/>
            <a:ext cx="8751957" cy="38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60552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335991" lvl="1" indent="0">
              <a:buNone/>
            </a:pPr>
            <a:r>
              <a:rPr lang="sv-SE" b="1" dirty="0"/>
              <a:t>Vad ett PTS-konceptprogram är och vad det kan användas till</a:t>
            </a:r>
          </a:p>
          <a:p>
            <a:pPr marL="335991" lvl="1" indent="0">
              <a:buNone/>
            </a:pPr>
            <a:endParaRPr lang="sv-SE" b="1" dirty="0"/>
          </a:p>
          <a:p>
            <a:pPr marL="335991" lvl="1" indent="0">
              <a:buNone/>
            </a:pPr>
            <a:r>
              <a:rPr lang="sv-SE" b="1" dirty="0"/>
              <a:t>Vilket stöd konceptprogram Primärvård kan ge</a:t>
            </a:r>
          </a:p>
          <a:p>
            <a:pPr marL="335991" lvl="1" indent="0">
              <a:buNone/>
            </a:pPr>
            <a:endParaRPr lang="sv-SE" b="1" dirty="0"/>
          </a:p>
          <a:p>
            <a:pPr marL="335991" lvl="1" indent="0">
              <a:buNone/>
            </a:pPr>
            <a:r>
              <a:rPr lang="sv-SE" b="1" dirty="0"/>
              <a:t>Kort information och exempel från konceptprogram Primärvård</a:t>
            </a:r>
          </a:p>
          <a:p>
            <a:pPr marL="335991" lvl="1" indent="0">
              <a:buNone/>
            </a:pPr>
            <a:endParaRPr lang="sv-SE" b="1" dirty="0"/>
          </a:p>
          <a:p>
            <a:pPr marL="335991" lvl="1" indent="0">
              <a:buNone/>
            </a:pPr>
            <a:r>
              <a:rPr lang="sv-SE" b="1" dirty="0"/>
              <a:t>Inspiration till att läsa vidare i konceptprogrammet för att ta del av bland</a:t>
            </a:r>
          </a:p>
          <a:p>
            <a:pPr marL="335991" lvl="1" indent="0">
              <a:buNone/>
            </a:pPr>
            <a:r>
              <a:rPr lang="sv-SE" b="1" dirty="0"/>
              <a:t> annat slutsatser, vägledning och erfarenheter från nyligen om- och</a:t>
            </a:r>
          </a:p>
          <a:p>
            <a:pPr marL="335991" lvl="1" indent="0">
              <a:buNone/>
            </a:pPr>
            <a:r>
              <a:rPr lang="sv-SE" b="1" dirty="0"/>
              <a:t> nybyggda vårdcentraler!</a:t>
            </a:r>
          </a:p>
          <a:p>
            <a:pPr marL="335991" lvl="1" indent="0">
              <a:buNone/>
            </a:pPr>
            <a:endParaRPr lang="en-GB" b="1" dirty="0"/>
          </a:p>
          <a:p>
            <a:endParaRPr lang="sv-SE" sz="24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Innehåll i denna 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001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4081004" y="2193840"/>
            <a:ext cx="1725599" cy="1725599"/>
          </a:xfrm>
        </p:spPr>
      </p:sp>
      <p:sp>
        <p:nvSpPr>
          <p:cNvPr id="12" name="Platshållare för bild 1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Platshållare för bild 1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4" name="Platshållare för bild 1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latshållare för text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ccc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335080" y="4987798"/>
            <a:ext cx="2992581" cy="1227098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PTS </a:t>
            </a:r>
            <a:br>
              <a:rPr lang="sv-SE" b="1" dirty="0"/>
            </a:br>
            <a:r>
              <a:rPr lang="sv-SE" b="1" dirty="0"/>
              <a:t>KONCEPT-PROGRAM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6FACA94-CE0E-48C7-BC2B-31F7E527E9D2}"/>
              </a:ext>
            </a:extLst>
          </p:cNvPr>
          <p:cNvSpPr txBox="1"/>
          <p:nvPr/>
        </p:nvSpPr>
        <p:spPr>
          <a:xfrm>
            <a:off x="254524" y="466781"/>
            <a:ext cx="315369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533"/>
              </a:spcAft>
            </a:pP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Konceptprogrammen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är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tänkta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användas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utvecklings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planeringsarbete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533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ska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utga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̊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från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533"/>
              </a:spcAft>
            </a:pP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Konceptprogrammen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är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förankrade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från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Sveriges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syftar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vägledning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inför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vidareutveckling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från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färdig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lösning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51D97BF-4BB3-40F5-AA91-4D099B1513C7}"/>
              </a:ext>
            </a:extLst>
          </p:cNvPr>
          <p:cNvSpPr/>
          <p:nvPr/>
        </p:nvSpPr>
        <p:spPr>
          <a:xfrm>
            <a:off x="4056438" y="1036602"/>
            <a:ext cx="1855226" cy="262594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47C36AFD-DA1B-4E1E-AEE5-8BC4CBB420B2}"/>
              </a:ext>
            </a:extLst>
          </p:cNvPr>
          <p:cNvSpPr/>
          <p:nvPr/>
        </p:nvSpPr>
        <p:spPr>
          <a:xfrm>
            <a:off x="6053597" y="1054254"/>
            <a:ext cx="1857979" cy="262869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95986EB4-C101-4D25-B58B-0F5E92DDD91B}"/>
              </a:ext>
            </a:extLst>
          </p:cNvPr>
          <p:cNvSpPr/>
          <p:nvPr/>
        </p:nvSpPr>
        <p:spPr>
          <a:xfrm>
            <a:off x="8053509" y="1053958"/>
            <a:ext cx="1860731" cy="262594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5E588BE5-E108-47F6-AC20-A5A93A72D0C7}"/>
              </a:ext>
            </a:extLst>
          </p:cNvPr>
          <p:cNvSpPr/>
          <p:nvPr/>
        </p:nvSpPr>
        <p:spPr>
          <a:xfrm>
            <a:off x="10053421" y="1057301"/>
            <a:ext cx="1858450" cy="262564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21DB802D-6533-4B4E-8F87-2701817A61FC}"/>
              </a:ext>
            </a:extLst>
          </p:cNvPr>
          <p:cNvSpPr/>
          <p:nvPr/>
        </p:nvSpPr>
        <p:spPr>
          <a:xfrm>
            <a:off x="4056438" y="3805334"/>
            <a:ext cx="1846580" cy="264070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ildobjekt 5">
            <a:extLst>
              <a:ext uri="{FF2B5EF4-FFF2-40B4-BE49-F238E27FC236}">
                <a16:creationId xmlns:a16="http://schemas.microsoft.com/office/drawing/2014/main" id="{97B2434A-6833-4F89-810E-E40FC778B2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3509" y="3805333"/>
            <a:ext cx="1840575" cy="2667325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04A96931-2A45-4A34-85AB-4934604AD0F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807" y="463544"/>
            <a:ext cx="3026626" cy="513788"/>
          </a:xfrm>
          <a:prstGeom prst="rect">
            <a:avLst/>
          </a:prstGeom>
        </p:spPr>
      </p:pic>
      <p:pic>
        <p:nvPicPr>
          <p:cNvPr id="20" name="Bildobjekt 6">
            <a:extLst>
              <a:ext uri="{FF2B5EF4-FFF2-40B4-BE49-F238E27FC236}">
                <a16:creationId xmlns:a16="http://schemas.microsoft.com/office/drawing/2014/main" id="{43C0142D-A04B-4CDD-B3B8-FB02662B8F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064">
            <a:off x="6053732" y="3808304"/>
            <a:ext cx="1849528" cy="2666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20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pPr marL="7938" indent="0">
              <a:buNone/>
            </a:pPr>
            <a:r>
              <a:rPr lang="en-GB" sz="2800" dirty="0" err="1"/>
              <a:t>Konceptprogrammen</a:t>
            </a:r>
            <a:r>
              <a:rPr lang="en-GB" sz="2800" dirty="0"/>
              <a:t> </a:t>
            </a:r>
            <a:r>
              <a:rPr lang="en-GB" sz="2800" dirty="0" err="1"/>
              <a:t>har</a:t>
            </a:r>
            <a:r>
              <a:rPr lang="en-GB" sz="2800" dirty="0"/>
              <a:t> </a:t>
            </a:r>
            <a:r>
              <a:rPr lang="en-GB" sz="2800" dirty="0" err="1"/>
              <a:t>ambitionen</a:t>
            </a:r>
            <a:r>
              <a:rPr lang="en-GB" sz="2800" dirty="0"/>
              <a:t> </a:t>
            </a:r>
            <a:r>
              <a:rPr lang="en-GB" sz="2800" dirty="0" err="1"/>
              <a:t>att</a:t>
            </a:r>
            <a:r>
              <a:rPr lang="en-GB" sz="2800" dirty="0"/>
              <a:t> </a:t>
            </a:r>
            <a:r>
              <a:rPr lang="en-GB" sz="2800" dirty="0" err="1"/>
              <a:t>vara</a:t>
            </a:r>
            <a:r>
              <a:rPr lang="en-GB" sz="2800" dirty="0"/>
              <a:t>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Generella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Nationellt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baserade</a:t>
            </a:r>
            <a:r>
              <a:rPr lang="en-GB" sz="2800" dirty="0">
                <a:solidFill>
                  <a:schemeClr val="tx1"/>
                </a:solidFill>
              </a:rPr>
              <a:t> och </a:t>
            </a:r>
            <a:r>
              <a:rPr lang="en-GB" sz="2800" dirty="0" err="1">
                <a:solidFill>
                  <a:schemeClr val="tx1"/>
                </a:solidFill>
              </a:rPr>
              <a:t>förankrade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Användbara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som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kunskaps</a:t>
            </a:r>
            <a:r>
              <a:rPr lang="en-GB" sz="2800" dirty="0">
                <a:solidFill>
                  <a:schemeClr val="tx1"/>
                </a:solidFill>
              </a:rPr>
              <a:t>- och </a:t>
            </a:r>
            <a:r>
              <a:rPr lang="en-GB" sz="2800" dirty="0" err="1">
                <a:solidFill>
                  <a:schemeClr val="tx1"/>
                </a:solidFill>
              </a:rPr>
              <a:t>inspirationsmaterial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samverkansprocesser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inom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specifika</a:t>
            </a:r>
            <a:r>
              <a:rPr lang="en-GB" sz="2800" dirty="0">
                <a:solidFill>
                  <a:schemeClr val="tx1"/>
                </a:solidFill>
              </a:rPr>
              <a:t>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7938" indent="0">
              <a:buNone/>
            </a:pPr>
            <a:r>
              <a:rPr lang="en-GB" sz="2800" dirty="0"/>
              <a:t>Tas </a:t>
            </a:r>
            <a:r>
              <a:rPr lang="en-GB" sz="2800" dirty="0" err="1"/>
              <a:t>fram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process </a:t>
            </a:r>
            <a:r>
              <a:rPr lang="en-GB" dirty="0" err="1"/>
              <a:t>innehållande</a:t>
            </a:r>
            <a:r>
              <a:rPr lang="en-GB" sz="2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Forsknings</a:t>
            </a:r>
            <a:r>
              <a:rPr lang="en-GB" sz="2800" dirty="0">
                <a:solidFill>
                  <a:schemeClr val="tx1"/>
                </a:solidFill>
              </a:rPr>
              <a:t>- och </a:t>
            </a:r>
            <a:r>
              <a:rPr lang="en-GB" sz="2800" dirty="0" err="1">
                <a:solidFill>
                  <a:schemeClr val="tx1"/>
                </a:solidFill>
              </a:rPr>
              <a:t>litteraturöversikt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Genomgång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av</a:t>
            </a:r>
            <a:r>
              <a:rPr lang="en-GB" sz="2800" dirty="0">
                <a:solidFill>
                  <a:schemeClr val="tx1"/>
                </a:solidFill>
              </a:rPr>
              <a:t> web-</a:t>
            </a:r>
            <a:r>
              <a:rPr lang="en-GB" sz="2800" dirty="0" err="1">
                <a:solidFill>
                  <a:schemeClr val="tx1"/>
                </a:solidFill>
              </a:rPr>
              <a:t>sidor</a:t>
            </a:r>
            <a:r>
              <a:rPr lang="en-GB" sz="2800" dirty="0">
                <a:solidFill>
                  <a:schemeClr val="tx1"/>
                </a:solidFill>
              </a:rPr>
              <a:t>/</a:t>
            </a:r>
            <a:r>
              <a:rPr lang="en-GB" sz="2800" dirty="0" err="1">
                <a:solidFill>
                  <a:schemeClr val="tx1"/>
                </a:solidFill>
              </a:rPr>
              <a:t>informationssökning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Intervjuer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Workshopar</a:t>
            </a:r>
            <a:r>
              <a:rPr lang="en-GB" sz="2800" dirty="0">
                <a:solidFill>
                  <a:schemeClr val="tx1"/>
                </a:solidFill>
              </a:rPr>
              <a:t> med </a:t>
            </a:r>
            <a:r>
              <a:rPr lang="en-GB" sz="2800" dirty="0" err="1">
                <a:solidFill>
                  <a:schemeClr val="tx1"/>
                </a:solidFill>
              </a:rPr>
              <a:t>representanter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från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regioner</a:t>
            </a:r>
            <a:r>
              <a:rPr lang="en-GB" sz="2800" dirty="0">
                <a:solidFill>
                  <a:schemeClr val="tx1"/>
                </a:solidFill>
              </a:rPr>
              <a:t> och </a:t>
            </a:r>
            <a:r>
              <a:rPr lang="en-GB" sz="2800" dirty="0" err="1">
                <a:solidFill>
                  <a:schemeClr val="tx1"/>
                </a:solidFill>
              </a:rPr>
              <a:t>vårdgivare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tx1"/>
                </a:solidFill>
              </a:rPr>
              <a:t>Studiebesök</a:t>
            </a:r>
            <a:endParaRPr lang="en-GB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Konceptprogram kan användas som </a:t>
            </a:r>
            <a:br>
              <a:rPr lang="sv-SE" dirty="0"/>
            </a:br>
            <a:r>
              <a:rPr lang="sv-SE" dirty="0"/>
              <a:t>underlag vid planering</a:t>
            </a:r>
          </a:p>
        </p:txBody>
      </p:sp>
    </p:spTree>
    <p:extLst>
      <p:ext uri="{BB962C8B-B14F-4D97-AF65-F5344CB8AC3E}">
        <p14:creationId xmlns:p14="http://schemas.microsoft.com/office/powerpoint/2010/main" val="17409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Framtagande av konceptprogram - process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87DE8BA-3D46-41BD-9286-F7011E2FB8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849"/>
          <a:stretch/>
        </p:blipFill>
        <p:spPr>
          <a:xfrm>
            <a:off x="6190064" y="1375079"/>
            <a:ext cx="1138557" cy="25449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E49157-38A8-4612-9EB9-DE673AE8C615}"/>
              </a:ext>
            </a:extLst>
          </p:cNvPr>
          <p:cNvSpPr txBox="1">
            <a:spLocks/>
          </p:cNvSpPr>
          <p:nvPr/>
        </p:nvSpPr>
        <p:spPr>
          <a:xfrm>
            <a:off x="987750" y="1384757"/>
            <a:ext cx="8272892" cy="994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385A73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884128-7A51-4002-849E-0EAD65308952}"/>
              </a:ext>
            </a:extLst>
          </p:cNvPr>
          <p:cNvSpPr txBox="1">
            <a:spLocks/>
          </p:cNvSpPr>
          <p:nvPr/>
        </p:nvSpPr>
        <p:spPr>
          <a:xfrm rot="19842502">
            <a:off x="1874980" y="2900630"/>
            <a:ext cx="3664995" cy="439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weco Sans" panose="00000500000000000000" pitchFamily="2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weco Sans" panose="00000500000000000000" pitchFamily="2" charset="0"/>
              <a:buChar char="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Font typeface="Sweco Sans" panose="00000500000000000000" pitchFamily="2" charset="0"/>
              <a:buChar char="​"/>
              <a:defRPr sz="6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Förstudie</a:t>
            </a:r>
            <a:endParaRPr lang="en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95EC127-29B8-4A50-AE3E-4A8D3A3A68F6}"/>
              </a:ext>
            </a:extLst>
          </p:cNvPr>
          <p:cNvSpPr txBox="1">
            <a:spLocks/>
          </p:cNvSpPr>
          <p:nvPr/>
        </p:nvSpPr>
        <p:spPr>
          <a:xfrm>
            <a:off x="1727200" y="6091542"/>
            <a:ext cx="216000" cy="176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8E7F75-8447-2546-BC2C-A9D2B7675F08}" type="slidenum">
              <a:rPr lang="en-GB"/>
              <a:pPr/>
              <a:t>5</a:t>
            </a:fld>
            <a:endParaRPr lang="en-GB"/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8A57CED9-BB5B-4D41-BA77-4C4CD552F546}"/>
              </a:ext>
            </a:extLst>
          </p:cNvPr>
          <p:cNvCxnSpPr>
            <a:cxnSpLocks/>
          </p:cNvCxnSpPr>
          <p:nvPr/>
        </p:nvCxnSpPr>
        <p:spPr>
          <a:xfrm>
            <a:off x="2090799" y="4315896"/>
            <a:ext cx="7321436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 9">
            <a:extLst>
              <a:ext uri="{FF2B5EF4-FFF2-40B4-BE49-F238E27FC236}">
                <a16:creationId xmlns:a16="http://schemas.microsoft.com/office/drawing/2014/main" id="{C6A25688-921D-4460-800D-175E83620DEB}"/>
              </a:ext>
            </a:extLst>
          </p:cNvPr>
          <p:cNvSpPr/>
          <p:nvPr/>
        </p:nvSpPr>
        <p:spPr>
          <a:xfrm>
            <a:off x="3043370" y="4136202"/>
            <a:ext cx="359389" cy="3593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1E7C1119-5843-4E4D-91A9-96789D332AA7}"/>
              </a:ext>
            </a:extLst>
          </p:cNvPr>
          <p:cNvSpPr/>
          <p:nvPr/>
        </p:nvSpPr>
        <p:spPr>
          <a:xfrm>
            <a:off x="4506865" y="3704918"/>
            <a:ext cx="228104" cy="2281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87BAC34-BF57-4A58-AC97-215B19294081}"/>
              </a:ext>
            </a:extLst>
          </p:cNvPr>
          <p:cNvSpPr/>
          <p:nvPr/>
        </p:nvSpPr>
        <p:spPr>
          <a:xfrm>
            <a:off x="4506865" y="4181856"/>
            <a:ext cx="228104" cy="2281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E04D6B8-28DC-42FC-8BCA-28EBF57D6775}"/>
              </a:ext>
            </a:extLst>
          </p:cNvPr>
          <p:cNvSpPr/>
          <p:nvPr/>
        </p:nvSpPr>
        <p:spPr>
          <a:xfrm>
            <a:off x="4506865" y="4665360"/>
            <a:ext cx="228104" cy="2281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B9009FE-4E43-4198-9D86-80E6BD87C6E0}"/>
              </a:ext>
            </a:extLst>
          </p:cNvPr>
          <p:cNvSpPr/>
          <p:nvPr/>
        </p:nvSpPr>
        <p:spPr>
          <a:xfrm>
            <a:off x="4506865" y="4423608"/>
            <a:ext cx="228104" cy="2281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675CE52E-3B75-4D22-9AF8-CBBBBA948458}"/>
              </a:ext>
            </a:extLst>
          </p:cNvPr>
          <p:cNvCxnSpPr>
            <a:cxnSpLocks/>
          </p:cNvCxnSpPr>
          <p:nvPr/>
        </p:nvCxnSpPr>
        <p:spPr>
          <a:xfrm>
            <a:off x="4867976" y="4525551"/>
            <a:ext cx="2592184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A449E9-24C7-467C-85B6-288CAEDC8BFD}"/>
              </a:ext>
            </a:extLst>
          </p:cNvPr>
          <p:cNvSpPr txBox="1">
            <a:spLocks/>
          </p:cNvSpPr>
          <p:nvPr/>
        </p:nvSpPr>
        <p:spPr>
          <a:xfrm rot="19842502">
            <a:off x="4666592" y="2707042"/>
            <a:ext cx="3664995" cy="439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tabLst>
                <a:tab pos="1020763" algn="l"/>
              </a:tabLs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4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Workshoppar</a:t>
            </a:r>
            <a:endParaRPr lang="en-S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1E7CE9-2C50-4EDD-8A22-5EE1B2EF86C6}"/>
              </a:ext>
            </a:extLst>
          </p:cNvPr>
          <p:cNvSpPr txBox="1">
            <a:spLocks/>
          </p:cNvSpPr>
          <p:nvPr/>
        </p:nvSpPr>
        <p:spPr>
          <a:xfrm>
            <a:off x="4882476" y="4616578"/>
            <a:ext cx="3664995" cy="439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tabLst>
                <a:tab pos="1020763" algn="l"/>
              </a:tabLs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4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Vidareutveckling av koncept</a:t>
            </a:r>
            <a:endParaRPr lang="en-SE" dirty="0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E2407E0A-E92B-4FF5-B2EE-63EA4BBEE9F2}"/>
              </a:ext>
            </a:extLst>
          </p:cNvPr>
          <p:cNvCxnSpPr>
            <a:cxnSpLocks/>
          </p:cNvCxnSpPr>
          <p:nvPr/>
        </p:nvCxnSpPr>
        <p:spPr>
          <a:xfrm>
            <a:off x="5231916" y="4945710"/>
            <a:ext cx="2592184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1949968-77F2-4657-A813-52598244E705}"/>
              </a:ext>
            </a:extLst>
          </p:cNvPr>
          <p:cNvSpPr txBox="1">
            <a:spLocks/>
          </p:cNvSpPr>
          <p:nvPr/>
        </p:nvSpPr>
        <p:spPr>
          <a:xfrm>
            <a:off x="5246416" y="5036736"/>
            <a:ext cx="3664995" cy="439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tabLst>
                <a:tab pos="1020763" algn="l"/>
              </a:tabLs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4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Studiebesök och intervjuer</a:t>
            </a:r>
            <a:endParaRPr lang="en-SE" dirty="0"/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1BFADFAF-2E21-4263-A456-12633CACF926}"/>
              </a:ext>
            </a:extLst>
          </p:cNvPr>
          <p:cNvCxnSpPr>
            <a:cxnSpLocks/>
          </p:cNvCxnSpPr>
          <p:nvPr/>
        </p:nvCxnSpPr>
        <p:spPr>
          <a:xfrm>
            <a:off x="6717819" y="5385438"/>
            <a:ext cx="2592184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2AE5903-7DA4-4156-90AA-D64D9DF5FEBD}"/>
              </a:ext>
            </a:extLst>
          </p:cNvPr>
          <p:cNvSpPr txBox="1">
            <a:spLocks/>
          </p:cNvSpPr>
          <p:nvPr/>
        </p:nvSpPr>
        <p:spPr>
          <a:xfrm>
            <a:off x="6732317" y="5476464"/>
            <a:ext cx="3664995" cy="439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tabLst>
                <a:tab pos="1020763" algn="l"/>
              </a:tabLs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4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Rapportsammanställning</a:t>
            </a:r>
            <a:endParaRPr lang="en-SE" dirty="0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AF8FCBAE-4A6F-4374-8B50-10D99B663CE9}"/>
              </a:ext>
            </a:extLst>
          </p:cNvPr>
          <p:cNvSpPr/>
          <p:nvPr/>
        </p:nvSpPr>
        <p:spPr>
          <a:xfrm>
            <a:off x="8311619" y="4136202"/>
            <a:ext cx="359389" cy="3593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0B79A1-6E2A-4BB9-AD95-E994B12D9070}"/>
              </a:ext>
            </a:extLst>
          </p:cNvPr>
          <p:cNvSpPr txBox="1">
            <a:spLocks/>
          </p:cNvSpPr>
          <p:nvPr/>
        </p:nvSpPr>
        <p:spPr>
          <a:xfrm rot="19842502">
            <a:off x="8596657" y="3632815"/>
            <a:ext cx="1292121" cy="439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tabLst>
                <a:tab pos="1020763" algn="l"/>
              </a:tabLs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4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Remiss</a:t>
            </a:r>
            <a:endParaRPr lang="en-SE" dirty="0"/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FA65A58A-E0C7-4908-930D-46BF713CFFD2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3223063" y="3818971"/>
            <a:ext cx="1283803" cy="49168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E58455C1-FBCA-4CE6-8983-7B0D1FB021ED}"/>
              </a:ext>
            </a:extLst>
          </p:cNvPr>
          <p:cNvCxnSpPr>
            <a:cxnSpLocks/>
          </p:cNvCxnSpPr>
          <p:nvPr/>
        </p:nvCxnSpPr>
        <p:spPr>
          <a:xfrm flipV="1">
            <a:off x="3230745" y="4060899"/>
            <a:ext cx="1276120" cy="24975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4FD6A470-E19F-4469-A0C6-6B8E88817379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3230745" y="4315897"/>
            <a:ext cx="1276120" cy="22176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B42A1C27-FC00-457D-ABF0-83481EB8D984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3230745" y="4324302"/>
            <a:ext cx="1276120" cy="455111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36C33F81-23CF-4936-B4AC-F3A872158334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3230745" y="4295909"/>
            <a:ext cx="1276120" cy="268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DF1A68-4DC1-4859-B755-8913E02838B7}"/>
              </a:ext>
            </a:extLst>
          </p:cNvPr>
          <p:cNvSpPr txBox="1">
            <a:spLocks/>
          </p:cNvSpPr>
          <p:nvPr/>
        </p:nvSpPr>
        <p:spPr>
          <a:xfrm rot="19842502">
            <a:off x="4823480" y="2928383"/>
            <a:ext cx="3664995" cy="439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6000" indent="-1260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tabLst>
                <a:tab pos="1020763" algn="l"/>
              </a:tabLs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4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6000" indent="-1260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743E4BC-09E3-45FD-99D9-924F679D11CE}"/>
              </a:ext>
            </a:extLst>
          </p:cNvPr>
          <p:cNvSpPr/>
          <p:nvPr/>
        </p:nvSpPr>
        <p:spPr>
          <a:xfrm>
            <a:off x="1943200" y="4015217"/>
            <a:ext cx="577355" cy="7641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326A06F-55AC-4A9B-A417-BF0ACFA4ACCC}"/>
              </a:ext>
            </a:extLst>
          </p:cNvPr>
          <p:cNvSpPr/>
          <p:nvPr/>
        </p:nvSpPr>
        <p:spPr>
          <a:xfrm>
            <a:off x="2963902" y="3232912"/>
            <a:ext cx="1829423" cy="2052531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44B0AD9-73A3-4328-B3C6-C2E12AF8C116}"/>
              </a:ext>
            </a:extLst>
          </p:cNvPr>
          <p:cNvSpPr/>
          <p:nvPr/>
        </p:nvSpPr>
        <p:spPr>
          <a:xfrm>
            <a:off x="7971699" y="3210292"/>
            <a:ext cx="1288943" cy="2052531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83B5E2D3-B684-4495-91E2-ECC5BAC1E7B3}"/>
              </a:ext>
            </a:extLst>
          </p:cNvPr>
          <p:cNvCxnSpPr>
            <a:cxnSpLocks/>
          </p:cNvCxnSpPr>
          <p:nvPr/>
        </p:nvCxnSpPr>
        <p:spPr>
          <a:xfrm>
            <a:off x="6655977" y="2561703"/>
            <a:ext cx="1315723" cy="64858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12FE6933-6C97-42A8-89AD-DFA520548042}"/>
              </a:ext>
            </a:extLst>
          </p:cNvPr>
          <p:cNvCxnSpPr>
            <a:cxnSpLocks/>
          </p:cNvCxnSpPr>
          <p:nvPr/>
        </p:nvCxnSpPr>
        <p:spPr>
          <a:xfrm flipH="1">
            <a:off x="4734971" y="2561704"/>
            <a:ext cx="1921007" cy="70058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Bildobjekt 6">
            <a:extLst>
              <a:ext uri="{FF2B5EF4-FFF2-40B4-BE49-F238E27FC236}">
                <a16:creationId xmlns:a16="http://schemas.microsoft.com/office/drawing/2014/main" id="{59192EAA-055B-44F0-B7FB-74C50CFD6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2020">
            <a:off x="2118646" y="4674103"/>
            <a:ext cx="709709" cy="102309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8" name="Ellips 37">
            <a:extLst>
              <a:ext uri="{FF2B5EF4-FFF2-40B4-BE49-F238E27FC236}">
                <a16:creationId xmlns:a16="http://schemas.microsoft.com/office/drawing/2014/main" id="{CBDA6FF0-7524-4DDE-A4CE-E4DD94A0706B}"/>
              </a:ext>
            </a:extLst>
          </p:cNvPr>
          <p:cNvSpPr/>
          <p:nvPr/>
        </p:nvSpPr>
        <p:spPr>
          <a:xfrm>
            <a:off x="4498105" y="3946847"/>
            <a:ext cx="228104" cy="22810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9" name="Bildobjekt 5">
            <a:extLst>
              <a:ext uri="{FF2B5EF4-FFF2-40B4-BE49-F238E27FC236}">
                <a16:creationId xmlns:a16="http://schemas.microsoft.com/office/drawing/2014/main" id="{5869B8F3-0658-4648-BB92-2FD31F992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610" y="3840568"/>
            <a:ext cx="1082382" cy="16222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52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/>
              <a:t>Konceptprogram PIMÄRVÅRD, med fokus på vårdcentraler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40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51C333C-37E1-48B4-ADC5-98E0CF2D1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927" y="1846961"/>
            <a:ext cx="11324650" cy="4544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Ge inblick i primärvårdens och framförallt vårdcentralernas </a:t>
            </a:r>
          </a:p>
          <a:p>
            <a:pPr marL="0" indent="0">
              <a:buNone/>
            </a:pPr>
            <a:r>
              <a:rPr lang="sv-SE" dirty="0"/>
              <a:t>nuläge, utmaningar och framtid med fokus på lokalförsörjningsfrågor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/>
              <a:t>Vara plattform för en behovsanalys samt stötta i att motivera vikten av</a:t>
            </a:r>
          </a:p>
          <a:p>
            <a:pPr marL="0" indent="0">
              <a:buNone/>
            </a:pPr>
            <a:r>
              <a:rPr lang="sv-SE" sz="2800" dirty="0"/>
              <a:t> behovsanalyser inför lokalprojekt</a:t>
            </a:r>
          </a:p>
          <a:p>
            <a:pPr marL="0" indent="0">
              <a:buNone/>
            </a:pPr>
            <a:endParaRPr lang="sv-SE" sz="28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dirty="0"/>
              <a:t>Underlätta p</a:t>
            </a:r>
            <a:r>
              <a:rPr lang="en-SE" dirty="0"/>
              <a:t>lanering och dimensionering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sz="28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800" dirty="0"/>
              <a:t>Spara planeringstid utifrån listor på vilka funktioner som är mest</a:t>
            </a:r>
          </a:p>
          <a:p>
            <a:pPr marL="0" indent="0">
              <a:buNone/>
            </a:pPr>
            <a:r>
              <a:rPr lang="sv-SE" sz="2800" dirty="0"/>
              <a:t> förekommande på en vårdcentral samt metoder och resonemang för</a:t>
            </a:r>
          </a:p>
          <a:p>
            <a:pPr marL="0" indent="0">
              <a:buNone/>
            </a:pPr>
            <a:r>
              <a:rPr lang="sv-SE" sz="2800" dirty="0"/>
              <a:t> hur antalet rum för dessa funktioner kan uppskattas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41314B2-677B-42CF-8895-A5D8F1C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0" dirty="0"/>
              <a:t>Detta stöd kan det ge i planeringen av lokaler</a:t>
            </a:r>
            <a:endParaRPr lang="sv-SE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0F00C59C-8ECB-4D7A-868D-F5833BA6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209" y="223804"/>
            <a:ext cx="1075112" cy="1611390"/>
          </a:xfrm>
          <a:prstGeom prst="rect">
            <a:avLst/>
          </a:prstGeom>
          <a:solidFill>
            <a:srgbClr val="FFFFFF">
              <a:shade val="85000"/>
              <a:alpha val="50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976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51C333C-37E1-48B4-ADC5-98E0CF2D1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927" y="2058998"/>
            <a:ext cx="11324650" cy="4544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Ge verktyg för att beräkna nyckeltal för lokalnyttjande samt</a:t>
            </a:r>
          </a:p>
          <a:p>
            <a:pPr marL="0" indent="0">
              <a:buNone/>
            </a:pPr>
            <a:r>
              <a:rPr lang="sv-SE" dirty="0"/>
              <a:t> resonemang om varför och hur relevanta nyckeltal kan beräknas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Vägleda till generella lokaler som erbjuder verksamheten en</a:t>
            </a:r>
          </a:p>
          <a:p>
            <a:pPr marL="0" indent="0">
              <a:buNone/>
            </a:pPr>
            <a:r>
              <a:rPr lang="sv-SE" dirty="0"/>
              <a:t> flexibilitet över tid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Erbjuda illustrerade koncept och byggda exempel att utgå från</a:t>
            </a:r>
          </a:p>
          <a:p>
            <a:pPr marL="0" indent="0">
              <a:buNone/>
            </a:pPr>
            <a:r>
              <a:rPr lang="sv-SE" dirty="0"/>
              <a:t> för att snabbt få igång en diskussion om önskad utformning </a:t>
            </a:r>
            <a:endParaRPr lang="en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41314B2-677B-42CF-8895-A5D8F1CC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0" dirty="0"/>
              <a:t>Detta stöd kan det ge i planeringen av lokaler</a:t>
            </a:r>
            <a:endParaRPr lang="sv-SE" dirty="0"/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0F00C59C-8ECB-4D7A-868D-F5833BA6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465" y="223804"/>
            <a:ext cx="1075112" cy="1611390"/>
          </a:xfrm>
          <a:prstGeom prst="rect">
            <a:avLst/>
          </a:prstGeom>
          <a:solidFill>
            <a:srgbClr val="FFFFFF">
              <a:shade val="85000"/>
              <a:alpha val="50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13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6A914F22-9E3E-4BC4-8333-93116B8AE4C6}"/>
              </a:ext>
            </a:extLst>
          </p:cNvPr>
          <p:cNvSpPr txBox="1">
            <a:spLocks/>
          </p:cNvSpPr>
          <p:nvPr/>
        </p:nvSpPr>
        <p:spPr>
          <a:xfrm>
            <a:off x="764960" y="341248"/>
            <a:ext cx="9384308" cy="132556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b="1" dirty="0">
                <a:solidFill>
                  <a:srgbClr val="92D050"/>
                </a:solidFill>
              </a:rPr>
              <a:t>Smakprov!</a:t>
            </a:r>
          </a:p>
          <a:p>
            <a:br>
              <a:rPr lang="sv-SE" sz="4000" dirty="0"/>
            </a:br>
            <a:r>
              <a:rPr lang="sv-SE" sz="4000" b="1" dirty="0"/>
              <a:t>Kapitel 4: Utformning av vårdcentraler</a:t>
            </a:r>
            <a:br>
              <a:rPr lang="sv-SE" sz="4000" dirty="0"/>
            </a:br>
            <a:endParaRPr lang="sv-SE" sz="3000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7EE2B020-575B-4740-A5FA-E900422C3782}"/>
              </a:ext>
            </a:extLst>
          </p:cNvPr>
          <p:cNvSpPr txBox="1">
            <a:spLocks/>
          </p:cNvSpPr>
          <p:nvPr/>
        </p:nvSpPr>
        <p:spPr>
          <a:xfrm>
            <a:off x="764960" y="1666811"/>
            <a:ext cx="10662080" cy="38306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2400" b="1" dirty="0"/>
              <a:t>Här belyses utformning av vårdcentraler, </a:t>
            </a:r>
            <a:r>
              <a:rPr lang="sv-SE" sz="2400" dirty="0"/>
              <a:t>bland annat tas upp vård- och arbetsmiljö samt barnens perspektiv. Här beskrivs också utvecklingsfrågor som påverkar primärvårdens lokaler som till exempel Nära vård, teamarbete och säkerhet. </a:t>
            </a:r>
            <a:br>
              <a:rPr lang="sv-SE" sz="2400" dirty="0"/>
            </a:br>
            <a:br>
              <a:rPr lang="sv-SE" sz="800" dirty="0"/>
            </a:br>
            <a:r>
              <a:rPr lang="sv-SE" sz="2400" dirty="0"/>
              <a:t>I slutet av kapitlet och i bilaga 2 finns exempel på olika sorters vårdcentraler, bland annat en som är ”så digital som möjligt”, små och stora, zonindelade,  samlokaliserade och fristående vårdcentraler, med flera.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58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BBF77A-66C3-644B-B552-C8F3BEFF2A1B}" vid="{D79C8F81-B4DC-5345-A4C9-9382CB90DB6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PTS_Powerpointmall</Template>
  <TotalTime>4007</TotalTime>
  <Words>857</Words>
  <Application>Microsoft Macintosh PowerPoint</Application>
  <PresentationFormat>Bredbild</PresentationFormat>
  <Paragraphs>118</Paragraphs>
  <Slides>16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Sweco Sans</vt:lpstr>
      <vt:lpstr>Symbol</vt:lpstr>
      <vt:lpstr>Office-tema</vt:lpstr>
      <vt:lpstr>PTS Konceptprogram primärvård-med fokus på vårdcentraler - en introduktion</vt:lpstr>
      <vt:lpstr>Innehåll i denna presentation</vt:lpstr>
      <vt:lpstr>PTS  KONCEPT-PROGRAM</vt:lpstr>
      <vt:lpstr>Konceptprogram kan användas som  underlag vid planering</vt:lpstr>
      <vt:lpstr>Framtagande av konceptprogram - process </vt:lpstr>
      <vt:lpstr>Konceptprogram PIMÄRVÅRD, med fokus på vårdcentraler</vt:lpstr>
      <vt:lpstr>Detta stöd kan det ge i planeringen av lokaler</vt:lpstr>
      <vt:lpstr>Detta stöd kan det ge i planeringen av lokaler</vt:lpstr>
      <vt:lpstr>PowerPoint-presentation</vt:lpstr>
      <vt:lpstr>PowerPoint-presentation</vt:lpstr>
      <vt:lpstr>PowerPoint-presentation</vt:lpstr>
      <vt:lpstr>PowerPoint-presentation</vt:lpstr>
      <vt:lpstr>Läs konceptprogrammet</vt:lpstr>
      <vt:lpstr>Läs konceptprogrammet</vt:lpstr>
      <vt:lpstr>Konceptprogrammet finns här:</vt:lpstr>
      <vt:lpstr>Tack!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Bruun Charlotte</dc:creator>
  <cp:lastModifiedBy>Göran Lindahl</cp:lastModifiedBy>
  <cp:revision>18</cp:revision>
  <dcterms:created xsi:type="dcterms:W3CDTF">2023-01-31T08:32:40Z</dcterms:created>
  <dcterms:modified xsi:type="dcterms:W3CDTF">2023-03-05T20:06:06Z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2023-02-14T14:21:52Z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165da3ba-466d-431b-9f72-fd0af19f46bc</vt:lpwstr>
  </property>
  <property fmtid="{D5CDD505-2E9C-101B-9397-08002B2CF9AE}" pid="8" name="MSIP_Label_43f08ec5-d6d9-4227-8387-ccbfcb3632c4_ContentBits">
    <vt:lpwstr>0</vt:lpwstr>
  </property>
</Properties>
</file>